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81" r:id="rId5"/>
    <p:sldId id="290" r:id="rId6"/>
    <p:sldId id="292" r:id="rId7"/>
    <p:sldId id="297" r:id="rId8"/>
    <p:sldId id="303" r:id="rId9"/>
    <p:sldId id="301" r:id="rId10"/>
    <p:sldId id="293" r:id="rId11"/>
    <p:sldId id="294" r:id="rId12"/>
    <p:sldId id="295" r:id="rId13"/>
    <p:sldId id="296" r:id="rId14"/>
    <p:sldId id="305" r:id="rId15"/>
    <p:sldId id="299" r:id="rId16"/>
    <p:sldId id="304" r:id="rId17"/>
    <p:sldId id="306" r:id="rId18"/>
    <p:sldId id="307" r:id="rId19"/>
    <p:sldId id="308" r:id="rId20"/>
    <p:sldId id="309" r:id="rId21"/>
    <p:sldId id="310" r:id="rId22"/>
    <p:sldId id="300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32D"/>
    <a:srgbClr val="47CC45"/>
    <a:srgbClr val="60C06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96" autoAdjust="0"/>
  </p:normalViewPr>
  <p:slideViewPr>
    <p:cSldViewPr snapToGrid="0">
      <p:cViewPr>
        <p:scale>
          <a:sx n="78" d="100"/>
          <a:sy n="78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37631-0577-2D2D-83D5-D49217F84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F1EECA-554E-F96F-ED0A-F2814D0E2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836144-8011-42AD-CF60-D4DEFA63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789475-9C54-CFA2-9806-EE08B8C6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0AD7CF-32DB-A384-16C9-44BEA2A5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17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D4DFA-34D3-2BE8-D438-418A1F2F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8B395A-4393-9970-C71C-799283D86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383261-2B6F-1979-D9F9-B9D64937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4BE48-1CF4-E765-2B5C-A64B3F97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C185C1-C26B-825B-3B44-8E498D8F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91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86B434-077A-96B7-7305-9998AD3C0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72BCFF-D1F9-C7FD-66DB-AD58F8017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EADFFD-9E86-A9F4-228C-D050B89F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9FD1C0-5B85-5C09-AA68-A9D39D50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A9F21F-2963-172F-A13D-B4A0641C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628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03040-8974-328E-56AA-7DC44244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6CE325-CAE9-42BC-F879-A2C839D7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41A325-FA29-D8F8-0633-0505CE93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0BDB5-95DB-1575-94D5-F2FDCE1A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CD32E3-955D-CAB7-BCAA-75DD8F915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205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8169F-6E5E-1BA8-EE71-4F6F637D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8DAAB9-DA72-9112-A20C-E501B7C20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95C2D4-1309-B4F5-4013-E40536BB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B1236E-B66E-921C-264B-8FBDA702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426B9D-97F7-DBE4-9684-1AFC1BD5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16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CB99D-D879-4FFD-6292-A375876F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3F2521-A302-6E39-6844-7A38F59E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868500-37C7-6669-F567-F37EA835A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60F40F-04A1-7E2C-D330-82EC10F6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9F0AE4-4053-EF14-2DA1-26D89CF1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24BA8C-2736-9235-8BDA-FFDB9CDC1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08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28011-A4B3-BEF9-4792-27A0DDCF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18FA09-0703-B385-72A3-4D349B406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994151-EF51-F230-9B7C-817A6A8FD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5C5D1B2-E9CA-1DB5-D3A3-CE90354D9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4FC8F2-650A-47E4-FC65-C5D374548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CA64B3-DF59-89C7-5508-5464E076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8D80DC1-915B-D257-89DE-795BB2CC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724588E-5061-5C08-3895-25DB5B64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3570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692B1-41A4-0D77-9601-57FE7CD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D9A4B7-0BBB-ECD3-1B3D-C932CE37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97D2DC-8C15-6DF0-4777-E85A6E0C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52B264-8073-EBCC-B00D-D3284D46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402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10E7CC0-773F-8489-C5DA-BE93D474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BCF2A1-043B-664F-37DE-14B72511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329860-56E2-30B9-09E3-0DF52752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124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B3B7E-0843-8521-EF69-4872D324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6AD4B8-1136-38BC-CAAF-59B1B0A28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F5202B-DB89-D695-AA49-454515475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BCB01B-46FC-9AA0-3E56-E1104B8B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A80B89-51DE-CB51-33B3-9FCCD752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6F324D-7CB5-5BD7-E1D3-45A648A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797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A3569-074E-8183-31F0-B0D2C3A91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39DA78-A745-D803-631A-90DE98397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B654C5-4510-E793-1287-70D6A2412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0AB5FD-6738-93F3-8EC5-77527C4B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8A7F94-FA72-6D41-12D2-F0F1CA5D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A18DEC-0B60-591B-0C04-F81CFE6B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099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B4B337E-5364-3453-DCA7-D8198B26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9502A5-619C-8DA1-0655-6731C04FE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37A95F-672C-955B-A85B-0C5D2AF33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6091B-20B7-49C9-8055-49D44AB190D4}" type="datetimeFigureOut">
              <a:rPr lang="es-MX" smtClean="0"/>
              <a:t>18/11/2023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5FDEDC-2D97-B1EA-8BD4-0096FB9F0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02A90E-B3BE-4A0E-4BD2-3DC168680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673BC-D029-448E-8EBE-F99093C069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035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.ceibal.edu.uy/elp/representando-personas-retrato-y-autorretrato/propsitos.html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3IJ8RFtlDLY?feature=oembed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https://www.youtube.com/embed/b5lgnNEzGeU?feature=oembed" TargetMode="External"/><Relationship Id="rId1" Type="http://schemas.openxmlformats.org/officeDocument/2006/relationships/video" Target="https://www.youtube.com/embed/3IJ8RFtlDLY?feature=oembed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1.emf"/><Relationship Id="rId12" Type="http://schemas.openxmlformats.org/officeDocument/2006/relationships/image" Target="../media/image2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emf"/><Relationship Id="rId5" Type="http://schemas.openxmlformats.org/officeDocument/2006/relationships/image" Target="../media/image15.png"/><Relationship Id="rId15" Type="http://schemas.openxmlformats.org/officeDocument/2006/relationships/image" Target="../media/image15.emf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0.emf"/><Relationship Id="rId3" Type="http://schemas.openxmlformats.org/officeDocument/2006/relationships/image" Target="../media/image27.png"/><Relationship Id="rId7" Type="http://schemas.openxmlformats.org/officeDocument/2006/relationships/image" Target="../media/image11.emf"/><Relationship Id="rId12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35807"/>
          </a:xfrm>
        </p:spPr>
        <p:txBody>
          <a:bodyPr/>
          <a:lstStyle/>
          <a:p>
            <a:r>
              <a:rPr lang="es-MX" dirty="0"/>
              <a:t>Morfología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3438E5-00A3-AC63-1746-76CF9DB89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2496710"/>
            <a:ext cx="8229599" cy="2761090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s-MX" dirty="0"/>
              <a:t>Morfología</a:t>
            </a:r>
          </a:p>
          <a:p>
            <a:pPr marL="457200" indent="-457200" algn="l">
              <a:buAutoNum type="arabicPeriod"/>
            </a:pPr>
            <a:r>
              <a:rPr lang="es-MX" dirty="0"/>
              <a:t>Elementos principales</a:t>
            </a:r>
          </a:p>
          <a:p>
            <a:pPr marL="457200" indent="-457200" algn="l">
              <a:buAutoNum type="arabicPeriod"/>
            </a:pPr>
            <a:r>
              <a:rPr lang="es-MX" dirty="0"/>
              <a:t>Operaciones básicas: dilatación y erosión</a:t>
            </a:r>
          </a:p>
          <a:p>
            <a:pPr marL="457200" indent="-457200" algn="l">
              <a:buAutoNum type="arabicPeriod"/>
            </a:pPr>
            <a:r>
              <a:rPr lang="es-MX" dirty="0"/>
              <a:t>Operaciones compuestas: cierre y apertura</a:t>
            </a:r>
          </a:p>
          <a:p>
            <a:pPr marL="457200" indent="-457200" algn="l">
              <a:buAutoNum type="arabicPeriod"/>
            </a:pPr>
            <a:r>
              <a:rPr lang="es-MX" dirty="0"/>
              <a:t>Algoritmos morfológicos</a:t>
            </a:r>
          </a:p>
          <a:p>
            <a:pPr marL="457200" indent="-457200" algn="l">
              <a:buAutoNum type="arabicPeriod"/>
            </a:pPr>
            <a:r>
              <a:rPr lang="es-MX" dirty="0"/>
              <a:t>Morfología en imágenes a grises</a:t>
            </a:r>
          </a:p>
          <a:p>
            <a:pPr marL="457200" indent="-457200" algn="l">
              <a:buAutoNum type="arabicPeriod"/>
            </a:pPr>
            <a:endParaRPr lang="es-MX" dirty="0"/>
          </a:p>
          <a:p>
            <a:pPr marL="457200" indent="-457200" algn="l">
              <a:buAutoNum type="arabicPeriod"/>
            </a:pPr>
            <a:endParaRPr lang="es-MX" dirty="0"/>
          </a:p>
          <a:p>
            <a:pPr marL="457200" indent="-457200">
              <a:buAutoNum type="arabicPeriod"/>
            </a:pPr>
            <a:endParaRPr lang="es-MX" dirty="0"/>
          </a:p>
          <a:p>
            <a:pPr marL="457200" indent="-457200">
              <a:buAutoNum type="arabicPeriod"/>
            </a:pPr>
            <a:endParaRPr lang="es-MX" dirty="0"/>
          </a:p>
          <a:p>
            <a:pPr marL="457200" indent="-457200">
              <a:buAutoNum type="arabicPeriod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87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4. Operadores compuestos: Aplicaciones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7388DC-AFBD-E690-E009-3A6DFBEEB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2" y="567690"/>
            <a:ext cx="2880000" cy="26501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034023-C211-90E0-AC63-C6C00E6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62" y="684873"/>
            <a:ext cx="2880000" cy="25329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AE027CC-2271-E654-0622-B5E420AAE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639" y="1059799"/>
            <a:ext cx="317846" cy="62369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D4EF7FE-8F83-EC6E-5695-DB7AE318B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594" y="626281"/>
            <a:ext cx="2880000" cy="26501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B5B4B47-4C0C-1515-9AF3-84D31FA30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3" y="3775117"/>
            <a:ext cx="2162175" cy="23812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318334E-E1E0-1804-FABA-7F3E50604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105" y="3811681"/>
            <a:ext cx="2162175" cy="237172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EEA0F05-19D1-B2FD-8171-4CDADA194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260" y="3811681"/>
            <a:ext cx="2181225" cy="238125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7E0EDE1-14ED-647F-B761-AB34D447B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40" y="5208270"/>
            <a:ext cx="323977" cy="32154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2D4736B-D634-2094-BFAF-0501BDE1D6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3394" y="3938863"/>
            <a:ext cx="2185200" cy="22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0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4. Operadores compuestos: Aplicaciones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2AE3B8-933A-C8FF-2832-2392807D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37" y="554625"/>
            <a:ext cx="2520000" cy="26557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2C552D1-0ABF-20B9-E042-51D09D79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90" y="509685"/>
            <a:ext cx="2520000" cy="26557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3D1F31-9ECF-200E-5057-75BC3EDDB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750" y="1700988"/>
            <a:ext cx="279223" cy="27315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0C0E1D9-3EAB-FC38-5472-2925C9907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784" y="3429000"/>
            <a:ext cx="2520000" cy="319878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B2A5514-B2A5-239C-F924-F2F8EFF69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090" y="3429000"/>
            <a:ext cx="2520000" cy="3198788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B0EB0FAD-093B-0F2C-10EA-81D6D6EB0F7B}"/>
              </a:ext>
            </a:extLst>
          </p:cNvPr>
          <p:cNvSpPr/>
          <p:nvPr/>
        </p:nvSpPr>
        <p:spPr>
          <a:xfrm>
            <a:off x="6474973" y="4774394"/>
            <a:ext cx="133928" cy="5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468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5. Algoritmos morfológicos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4AB7C6-6D95-2555-D1B5-B841E1A26A34}"/>
              </a:ext>
            </a:extLst>
          </p:cNvPr>
          <p:cNvSpPr txBox="1"/>
          <p:nvPr/>
        </p:nvSpPr>
        <p:spPr>
          <a:xfrm>
            <a:off x="8310880" y="1002117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Llenado de huecos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0D816F1-C4B8-D6F9-6E60-6C545745C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31" y="1562655"/>
            <a:ext cx="4676458" cy="41085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CEE656-40DD-2D8F-C77E-E6E7C1E77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5"/>
          <a:stretch/>
        </p:blipFill>
        <p:spPr>
          <a:xfrm>
            <a:off x="7008177" y="1562655"/>
            <a:ext cx="4658600" cy="41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6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5. Algoritmos morfológicos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BDB067-2FB8-4855-93CB-9E376188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30" y="751601"/>
            <a:ext cx="2340000" cy="28070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12D92D-DFF7-E655-DBBB-FA47F2259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3"/>
          <a:stretch/>
        </p:blipFill>
        <p:spPr>
          <a:xfrm>
            <a:off x="2862233" y="751601"/>
            <a:ext cx="2347839" cy="28070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1AD259A-32DD-9051-09FC-8E542D1F5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54" y="751601"/>
            <a:ext cx="2340000" cy="280709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E5312A-AABF-4D47-15B5-A1DE67DA606E}"/>
              </a:ext>
            </a:extLst>
          </p:cNvPr>
          <p:cNvSpPr txBox="1"/>
          <p:nvPr/>
        </p:nvSpPr>
        <p:spPr>
          <a:xfrm>
            <a:off x="3090224" y="419122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Cubierta convexa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DB216F7-B37D-6B09-F206-651978A45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4277360"/>
            <a:ext cx="2340000" cy="234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BE2BDF-E12D-09F9-057E-4BFE39F103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55"/>
          <a:stretch/>
        </p:blipFill>
        <p:spPr>
          <a:xfrm>
            <a:off x="2895600" y="4285054"/>
            <a:ext cx="2340000" cy="23323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A398E53-BABC-4A72-460F-A19CEF1FED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21"/>
          <a:stretch/>
        </p:blipFill>
        <p:spPr>
          <a:xfrm>
            <a:off x="5371754" y="4277359"/>
            <a:ext cx="2340000" cy="234000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FF524CD-CAA5-F255-77DA-39D1C36AC6BA}"/>
              </a:ext>
            </a:extLst>
          </p:cNvPr>
          <p:cNvSpPr txBox="1"/>
          <p:nvPr/>
        </p:nvSpPr>
        <p:spPr>
          <a:xfrm>
            <a:off x="3159414" y="3869709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Esqueletización</a:t>
            </a:r>
            <a:endParaRPr lang="es-MX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6A9C2B-2623-E8E3-E199-A8176F71714F}"/>
              </a:ext>
            </a:extLst>
          </p:cNvPr>
          <p:cNvSpPr txBox="1"/>
          <p:nvPr/>
        </p:nvSpPr>
        <p:spPr>
          <a:xfrm>
            <a:off x="6258214" y="3869709"/>
            <a:ext cx="1310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Poda</a:t>
            </a:r>
          </a:p>
        </p:txBody>
      </p:sp>
    </p:spTree>
    <p:extLst>
      <p:ext uri="{BB962C8B-B14F-4D97-AF65-F5344CB8AC3E}">
        <p14:creationId xmlns:p14="http://schemas.microsoft.com/office/powerpoint/2010/main" val="177952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5. Algoritmos morfológicos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AADBAC-8A18-0FCB-434D-3E127BC0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" y="1865312"/>
            <a:ext cx="2990850" cy="35337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45212C-9804-323D-0FE2-D257D5281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3"/>
          <a:stretch/>
        </p:blipFill>
        <p:spPr>
          <a:xfrm>
            <a:off x="8562975" y="1984373"/>
            <a:ext cx="2990850" cy="353377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4AB7C6-6D95-2555-D1B5-B841E1A26A34}"/>
              </a:ext>
            </a:extLst>
          </p:cNvPr>
          <p:cNvSpPr txBox="1"/>
          <p:nvPr/>
        </p:nvSpPr>
        <p:spPr>
          <a:xfrm>
            <a:off x="4460240" y="1458914"/>
            <a:ext cx="299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Umbralización (umbral = 130 )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60087A1-E814-8D68-911E-CD7B4DE11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47"/>
          <a:stretch/>
        </p:blipFill>
        <p:spPr>
          <a:xfrm>
            <a:off x="3962400" y="1865312"/>
            <a:ext cx="3892563" cy="353377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72C3FC4-EEDD-A50F-1401-A5C1D3DC806C}"/>
              </a:ext>
            </a:extLst>
          </p:cNvPr>
          <p:cNvSpPr txBox="1"/>
          <p:nvPr/>
        </p:nvSpPr>
        <p:spPr>
          <a:xfrm>
            <a:off x="8562975" y="1512172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Umbralización morfológica</a:t>
            </a:r>
          </a:p>
        </p:txBody>
      </p:sp>
    </p:spTree>
    <p:extLst>
      <p:ext uri="{BB962C8B-B14F-4D97-AF65-F5344CB8AC3E}">
        <p14:creationId xmlns:p14="http://schemas.microsoft.com/office/powerpoint/2010/main" val="178126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/>
              <a:t>6. Morfología sobre grises</a:t>
            </a:r>
            <a:endParaRPr lang="es-MX" sz="20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5E06B5D-078E-AEC3-1E5D-C3DC795D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24" y="3695744"/>
            <a:ext cx="9493337" cy="27051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ACDEF64-A03C-C05D-0458-A1951F6C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457075"/>
            <a:ext cx="9493336" cy="29719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F419DC6-E81A-FF78-33AB-59EF543ED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403" y="3186683"/>
            <a:ext cx="2824006" cy="37332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75238D2-3BAF-B5B9-DA59-C0589AA2E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897" y="3208461"/>
            <a:ext cx="2539359" cy="30450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F6E1F6A-3E08-EB48-B796-F2DF35C37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054" y="6400925"/>
            <a:ext cx="1849459" cy="42624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824AAFF-1770-7C21-3D48-E0269D20D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549" y="6415570"/>
            <a:ext cx="1849460" cy="3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9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/>
              <a:t>6. Morfología sobre grises</a:t>
            </a:r>
            <a:endParaRPr lang="es-MX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E953D7-250F-3C78-A717-96F5B47E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659985"/>
            <a:ext cx="900238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/>
              <a:t>6. Morfología sobre grises</a:t>
            </a:r>
            <a:endParaRPr lang="es-MX" sz="2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95644E-7F8C-CAC7-DF46-419459C7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53" y="568160"/>
            <a:ext cx="8104093" cy="613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0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/>
              <a:t>6. Morfología sobre grises</a:t>
            </a:r>
            <a:endParaRPr lang="es-MX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1AD696-8537-44B6-495B-81CF520D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19" y="621827"/>
            <a:ext cx="8104093" cy="58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2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Comandos de Matlab para morfología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7DB30B-ED02-2B5E-1EDB-BEEDEC9CB2C8}"/>
              </a:ext>
            </a:extLst>
          </p:cNvPr>
          <p:cNvSpPr txBox="1"/>
          <p:nvPr/>
        </p:nvSpPr>
        <p:spPr>
          <a:xfrm>
            <a:off x="278628" y="738279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Elemento estructural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711744-20EA-7417-8252-B680F7F1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7" y="1059204"/>
            <a:ext cx="3569287" cy="27219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43C091-402D-16FF-B3DB-CDC7E7A8609A}"/>
              </a:ext>
            </a:extLst>
          </p:cNvPr>
          <p:cNvSpPr txBox="1"/>
          <p:nvPr/>
        </p:nvSpPr>
        <p:spPr>
          <a:xfrm>
            <a:off x="3993070" y="471871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Dilatación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7192310-6B20-1D53-47DC-40111204A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69" y="845148"/>
            <a:ext cx="2644869" cy="55208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60A04DA-05E7-094F-3A8F-130446D86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38" y="1913567"/>
            <a:ext cx="2413762" cy="6162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8FE3E95-1719-6E8B-9DE8-DA4B2F052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17" y="3046182"/>
            <a:ext cx="2362405" cy="66763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D9478DD-5D61-8F85-FD42-1F6C3305C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480" y="4272174"/>
            <a:ext cx="2400922" cy="71899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81A9913-57ED-27C0-757F-3D19A14A0E18}"/>
              </a:ext>
            </a:extLst>
          </p:cNvPr>
          <p:cNvSpPr txBox="1"/>
          <p:nvPr/>
        </p:nvSpPr>
        <p:spPr>
          <a:xfrm>
            <a:off x="4004310" y="1544235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Erosión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369364C-7954-948B-1327-53C1B329EA50}"/>
              </a:ext>
            </a:extLst>
          </p:cNvPr>
          <p:cNvSpPr txBox="1"/>
          <p:nvPr/>
        </p:nvSpPr>
        <p:spPr>
          <a:xfrm>
            <a:off x="4080480" y="2629629"/>
            <a:ext cx="1132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Apertura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7EE1B1-17EA-198A-64F0-5F52F18A0850}"/>
              </a:ext>
            </a:extLst>
          </p:cNvPr>
          <p:cNvSpPr txBox="1"/>
          <p:nvPr/>
        </p:nvSpPr>
        <p:spPr>
          <a:xfrm>
            <a:off x="4106322" y="3815238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Cierre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16690AE-55CA-46E5-2F29-750B57587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3976" y="4633223"/>
            <a:ext cx="1643414" cy="25678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CDB3A8C0-66FB-5CA0-D973-33D600B754C9}"/>
              </a:ext>
            </a:extLst>
          </p:cNvPr>
          <p:cNvSpPr txBox="1"/>
          <p:nvPr/>
        </p:nvSpPr>
        <p:spPr>
          <a:xfrm>
            <a:off x="7803976" y="4209426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Esqueletización</a:t>
            </a:r>
            <a:endParaRPr lang="es-MX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1B96528-15EF-BEFB-3690-39524E4B7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981" y="728363"/>
            <a:ext cx="2580671" cy="68047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83ED726-ED48-405D-A82A-A2570B32ECBE}"/>
              </a:ext>
            </a:extLst>
          </p:cNvPr>
          <p:cNvSpPr txBox="1"/>
          <p:nvPr/>
        </p:nvSpPr>
        <p:spPr>
          <a:xfrm>
            <a:off x="7681982" y="397235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Top-</a:t>
            </a:r>
            <a:r>
              <a:rPr lang="es-MX" dirty="0" err="1"/>
              <a:t>hat</a:t>
            </a:r>
            <a:endParaRPr lang="es-MX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EC8ACC10-9E3F-BD5D-F128-6A735E978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9442" y="1778170"/>
            <a:ext cx="2516476" cy="61628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30E629DB-EF96-4ABA-63C3-623E24AB1978}"/>
              </a:ext>
            </a:extLst>
          </p:cNvPr>
          <p:cNvSpPr txBox="1"/>
          <p:nvPr/>
        </p:nvSpPr>
        <p:spPr>
          <a:xfrm>
            <a:off x="7698423" y="1408838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Bot-</a:t>
            </a:r>
            <a:r>
              <a:rPr lang="es-MX" dirty="0" err="1"/>
              <a:t>hat</a:t>
            </a:r>
            <a:endParaRPr lang="es-MX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73A6B4B-B1F8-BE9B-00B0-A6C01971F478}"/>
              </a:ext>
            </a:extLst>
          </p:cNvPr>
          <p:cNvSpPr txBox="1"/>
          <p:nvPr/>
        </p:nvSpPr>
        <p:spPr>
          <a:xfrm>
            <a:off x="7779442" y="2571800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Llenado de huecos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C007D552-787E-3629-BC8F-323705B075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3976" y="2941132"/>
            <a:ext cx="2798941" cy="24394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604D59E-CDB4-C2AE-29BF-7C253BB2F9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3976" y="5633828"/>
            <a:ext cx="3402376" cy="667636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737DF039-132A-FA56-03AB-7E7F860D52DA}"/>
              </a:ext>
            </a:extLst>
          </p:cNvPr>
          <p:cNvSpPr txBox="1"/>
          <p:nvPr/>
        </p:nvSpPr>
        <p:spPr>
          <a:xfrm>
            <a:off x="7803976" y="5264496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Morfología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0CD58A4A-C0DC-99E1-E301-22DAA116F3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976" y="3762799"/>
            <a:ext cx="2323889" cy="30814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4D1BD78A-B2EC-AE6B-4315-F84AFD4DA620}"/>
              </a:ext>
            </a:extLst>
          </p:cNvPr>
          <p:cNvSpPr txBox="1"/>
          <p:nvPr/>
        </p:nvSpPr>
        <p:spPr>
          <a:xfrm>
            <a:off x="7803976" y="3349378"/>
            <a:ext cx="221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Cobertura convexa</a:t>
            </a:r>
          </a:p>
        </p:txBody>
      </p:sp>
    </p:spTree>
    <p:extLst>
      <p:ext uri="{BB962C8B-B14F-4D97-AF65-F5344CB8AC3E}">
        <p14:creationId xmlns:p14="http://schemas.microsoft.com/office/powerpoint/2010/main" val="2220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6652"/>
            <a:ext cx="1533236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1. Morfología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2386CD-768D-8909-9146-8FAE058B5EEB}"/>
              </a:ext>
            </a:extLst>
          </p:cNvPr>
          <p:cNvSpPr txBox="1"/>
          <p:nvPr/>
        </p:nvSpPr>
        <p:spPr>
          <a:xfrm>
            <a:off x="877455" y="815564"/>
            <a:ext cx="10741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s-MX" dirty="0"/>
              <a:t>La morfología generalmente es una modificación de las formas generadas por una segmentación</a:t>
            </a:r>
          </a:p>
          <a:p>
            <a:pPr marL="342900" indent="-342900">
              <a:buAutoNum type="alphaUcPeriod"/>
            </a:pPr>
            <a:endParaRPr lang="es-MX" dirty="0"/>
          </a:p>
          <a:p>
            <a:pPr marL="342900" indent="-342900">
              <a:buFontTx/>
              <a:buAutoNum type="alphaUcPeriod"/>
            </a:pPr>
            <a:r>
              <a:rPr lang="es-MX" dirty="0"/>
              <a:t>Sirve para mejorar la segmentación y para extraer características</a:t>
            </a:r>
          </a:p>
          <a:p>
            <a:pPr marL="342900" indent="-342900">
              <a:buAutoNum type="alphaUcPeriod"/>
            </a:pPr>
            <a:endParaRPr lang="es-MX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45ADA9D-B70C-131D-E07A-9FA539491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4471" r="7422" b="70605"/>
          <a:stretch/>
        </p:blipFill>
        <p:spPr bwMode="auto">
          <a:xfrm>
            <a:off x="2944365" y="2123026"/>
            <a:ext cx="6303265" cy="143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1CB683-C774-3A51-1C3E-6C7A884F5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07" y="4104002"/>
            <a:ext cx="4542183" cy="21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91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DBA5A55-11F9-AEC9-9C4F-21885532DD05}"/>
              </a:ext>
            </a:extLst>
          </p:cNvPr>
          <p:cNvSpPr txBox="1"/>
          <p:nvPr/>
        </p:nvSpPr>
        <p:spPr>
          <a:xfrm>
            <a:off x="988060" y="1641490"/>
            <a:ext cx="4376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6000" dirty="0"/>
              <a:t>Práctica</a:t>
            </a:r>
          </a:p>
        </p:txBody>
      </p:sp>
      <p:pic>
        <p:nvPicPr>
          <p:cNvPr id="8" name="Imagen 7" descr="Una caricatura de una persona">
            <a:extLst>
              <a:ext uri="{FF2B5EF4-FFF2-40B4-BE49-F238E27FC236}">
                <a16:creationId xmlns:a16="http://schemas.microsoft.com/office/drawing/2014/main" id="{6B4049D4-0E10-4D25-5ADA-E3434B5C5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9049" y="685546"/>
            <a:ext cx="6090811" cy="6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3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2672079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2. Elementos importantes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2386CD-768D-8909-9146-8FAE058B5EEB}"/>
              </a:ext>
            </a:extLst>
          </p:cNvPr>
          <p:cNvSpPr txBox="1"/>
          <p:nvPr/>
        </p:nvSpPr>
        <p:spPr>
          <a:xfrm>
            <a:off x="877455" y="815564"/>
            <a:ext cx="28512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s-MX" dirty="0"/>
              <a:t>Imagen binaria</a:t>
            </a:r>
          </a:p>
          <a:p>
            <a:pPr marL="342900" indent="-342900">
              <a:buAutoNum type="alphaUcPeriod"/>
            </a:pPr>
            <a:endParaRPr lang="es-MX" dirty="0"/>
          </a:p>
          <a:p>
            <a:pPr marL="342900" indent="-342900">
              <a:buFontTx/>
              <a:buAutoNum type="alphaUcPeriod"/>
            </a:pPr>
            <a:r>
              <a:rPr lang="es-MX" dirty="0"/>
              <a:t>Elemento estructural</a:t>
            </a:r>
          </a:p>
          <a:p>
            <a:pPr marL="342900" indent="-342900">
              <a:buFontTx/>
              <a:buAutoNum type="alphaUcPeriod"/>
            </a:pPr>
            <a:endParaRPr lang="es-MX" dirty="0"/>
          </a:p>
          <a:p>
            <a:pPr marL="342900" indent="-342900">
              <a:buFontTx/>
              <a:buAutoNum type="alphaUcPeriod"/>
            </a:pPr>
            <a:r>
              <a:rPr lang="es-MX" dirty="0"/>
              <a:t>Operador morfológico</a:t>
            </a:r>
          </a:p>
        </p:txBody>
      </p:sp>
      <p:pic>
        <p:nvPicPr>
          <p:cNvPr id="3" name="Elementos multimedia en línea 2" title="Mathematical morphology: dilation">
            <a:hlinkClick r:id="" action="ppaction://media"/>
            <a:extLst>
              <a:ext uri="{FF2B5EF4-FFF2-40B4-BE49-F238E27FC236}">
                <a16:creationId xmlns:a16="http://schemas.microsoft.com/office/drawing/2014/main" id="{AD129BA9-BC8C-0DA4-ADD2-CE7DCB79B1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1654" y="2930450"/>
            <a:ext cx="6808692" cy="38469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794C5A-06C3-4CC2-D9F7-41F511379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402" y="620460"/>
            <a:ext cx="1800000" cy="180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02764F6-906C-0501-1EDB-964571884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009" y="1261707"/>
            <a:ext cx="578431" cy="5850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CD05141-33FE-6273-D6DD-8A1BB0833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293" y="1261707"/>
            <a:ext cx="585042" cy="58504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59BCD88-5E02-36CB-B886-E58E6CCCA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222" y="1241099"/>
            <a:ext cx="578431" cy="58504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A83C2FE-4EA1-AC30-6FF8-1A44EA02EFAE}"/>
                  </a:ext>
                </a:extLst>
              </p:cNvPr>
              <p:cNvSpPr txBox="1"/>
              <p:nvPr/>
            </p:nvSpPr>
            <p:spPr>
              <a:xfrm>
                <a:off x="6771327" y="1279704"/>
                <a:ext cx="451143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s-MX" sz="33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A83C2FE-4EA1-AC30-6FF8-1A44EA02E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327" y="1279704"/>
                <a:ext cx="451143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F3BD41AD-B1EB-FCB9-75FA-266AFA7B9D6D}"/>
              </a:ext>
            </a:extLst>
          </p:cNvPr>
          <p:cNvSpPr/>
          <p:nvPr/>
        </p:nvSpPr>
        <p:spPr>
          <a:xfrm>
            <a:off x="9368920" y="1371992"/>
            <a:ext cx="514318" cy="323253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BF1E08-DDCF-E910-8F12-069F3A653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1756" y="606782"/>
            <a:ext cx="1800000" cy="18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3. Operaciones morfológicas básicas</a:t>
            </a:r>
          </a:p>
        </p:txBody>
      </p:sp>
      <p:pic>
        <p:nvPicPr>
          <p:cNvPr id="3" name="Elementos multimedia en línea 2" title="Mathematical morphology: dilation">
            <a:hlinkClick r:id="" action="ppaction://media"/>
            <a:extLst>
              <a:ext uri="{FF2B5EF4-FFF2-40B4-BE49-F238E27FC236}">
                <a16:creationId xmlns:a16="http://schemas.microsoft.com/office/drawing/2014/main" id="{AD129BA9-BC8C-0DA4-ADD2-CE7DCB79B1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8870" y="1220675"/>
            <a:ext cx="5354598" cy="3025348"/>
          </a:xfrm>
          <a:prstGeom prst="rect">
            <a:avLst/>
          </a:prstGeom>
        </p:spPr>
      </p:pic>
      <p:pic>
        <p:nvPicPr>
          <p:cNvPr id="4" name="Elementos multimedia en línea 3" title="Mathematical morphology: erosion #1">
            <a:hlinkClick r:id="" action="ppaction://media"/>
            <a:extLst>
              <a:ext uri="{FF2B5EF4-FFF2-40B4-BE49-F238E27FC236}">
                <a16:creationId xmlns:a16="http://schemas.microsoft.com/office/drawing/2014/main" id="{3A4CDF29-45DC-2699-CD30-DAC84449E2B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577376" y="1220675"/>
            <a:ext cx="5354598" cy="30253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690C5C-1E7E-D630-5794-95579CDFD3EB}"/>
              </a:ext>
            </a:extLst>
          </p:cNvPr>
          <p:cNvSpPr txBox="1"/>
          <p:nvPr/>
        </p:nvSpPr>
        <p:spPr>
          <a:xfrm>
            <a:off x="2355008" y="614852"/>
            <a:ext cx="1382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200" dirty="0"/>
              <a:t>Dilatación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7BC08A-7FCB-BF2A-5FE0-D6499FF60517}"/>
              </a:ext>
            </a:extLst>
          </p:cNvPr>
          <p:cNvSpPr txBox="1"/>
          <p:nvPr/>
        </p:nvSpPr>
        <p:spPr>
          <a:xfrm>
            <a:off x="8697918" y="612226"/>
            <a:ext cx="11135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200" dirty="0"/>
              <a:t>Erosión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0E4973B-1031-4CF1-3EAE-1D6DABE69BFE}"/>
                  </a:ext>
                </a:extLst>
              </p:cNvPr>
              <p:cNvSpPr txBox="1"/>
              <p:nvPr/>
            </p:nvSpPr>
            <p:spPr>
              <a:xfrm>
                <a:off x="2150050" y="4506886"/>
                <a:ext cx="2757230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s-MX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MX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MX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0E4973B-1031-4CF1-3EAE-1D6DABE69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050" y="4506886"/>
                <a:ext cx="2757230" cy="412485"/>
              </a:xfrm>
              <a:prstGeom prst="rect">
                <a:avLst/>
              </a:prstGeom>
              <a:blipFill>
                <a:blip r:embed="rId6"/>
                <a:stretch>
                  <a:fillRect l="-1770" t="-220588" b="-3191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149FD1-72AA-E9FD-20F1-E8A85190771B}"/>
                  </a:ext>
                </a:extLst>
              </p:cNvPr>
              <p:cNvSpPr txBox="1"/>
              <p:nvPr/>
            </p:nvSpPr>
            <p:spPr>
              <a:xfrm>
                <a:off x="8155142" y="4506886"/>
                <a:ext cx="27803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s-MX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MX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149FD1-72AA-E9FD-20F1-E8A851907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142" y="4506886"/>
                <a:ext cx="2780377" cy="276999"/>
              </a:xfrm>
              <a:prstGeom prst="rect">
                <a:avLst/>
              </a:prstGeom>
              <a:blipFill>
                <a:blip r:embed="rId7"/>
                <a:stretch>
                  <a:fillRect l="-1754" t="-173913" b="-26087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9FF626F-5466-6762-543E-10AAB621B896}"/>
                  </a:ext>
                </a:extLst>
              </p:cNvPr>
              <p:cNvSpPr txBox="1"/>
              <p:nvPr/>
            </p:nvSpPr>
            <p:spPr>
              <a:xfrm>
                <a:off x="2722880" y="5093589"/>
                <a:ext cx="7203440" cy="1556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dirty="0"/>
                  <a:t> .- Coordenadas de </a:t>
                </a:r>
                <a:r>
                  <a:rPr lang="es-MX" dirty="0" err="1"/>
                  <a:t>Ios</a:t>
                </a:r>
                <a:r>
                  <a:rPr lang="es-MX" dirty="0"/>
                  <a:t> 1’s en la Imagen binaria</a:t>
                </a:r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 .- Coordenadas de los 1’s en el elemento estructural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MX" dirty="0"/>
                  <a:t> .-  Coordenadas en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 invertidas en espejo (180°) con respecto al centro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MX" dirty="0"/>
                  <a:t> .- Coordenadas 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MX" dirty="0"/>
                  <a:t> desplazadas 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dirty="0"/>
                  <a:t>, con respecto al centro</a:t>
                </a:r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/>
                  <a:t> .- Es una coordenada de desplazamiento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9FF626F-5466-6762-543E-10AAB621B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880" y="5093589"/>
                <a:ext cx="7203440" cy="1556516"/>
              </a:xfrm>
              <a:prstGeom prst="rect">
                <a:avLst/>
              </a:prstGeom>
              <a:blipFill>
                <a:blip r:embed="rId8"/>
                <a:stretch>
                  <a:fillRect t="-2353" b="-54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BBE9B253-1B06-2A4D-CB62-7961ADB9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38"/>
          <a:stretch/>
        </p:blipFill>
        <p:spPr>
          <a:xfrm>
            <a:off x="414438" y="3546772"/>
            <a:ext cx="2589542" cy="23326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3. Operaciones morfológicas básicas: 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0E4973B-1031-4CF1-3EAE-1D6DABE69BFE}"/>
                  </a:ext>
                </a:extLst>
              </p:cNvPr>
              <p:cNvSpPr txBox="1"/>
              <p:nvPr/>
            </p:nvSpPr>
            <p:spPr>
              <a:xfrm>
                <a:off x="1739980" y="978552"/>
                <a:ext cx="2757230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s-MX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MX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MX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0E4973B-1031-4CF1-3EAE-1D6DABE69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80" y="978552"/>
                <a:ext cx="2757230" cy="412485"/>
              </a:xfrm>
              <a:prstGeom prst="rect">
                <a:avLst/>
              </a:prstGeom>
              <a:blipFill>
                <a:blip r:embed="rId3"/>
                <a:stretch>
                  <a:fillRect l="-1545" t="-225373" b="-3238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9FF626F-5466-6762-543E-10AAB621B896}"/>
                  </a:ext>
                </a:extLst>
              </p:cNvPr>
              <p:cNvSpPr txBox="1"/>
              <p:nvPr/>
            </p:nvSpPr>
            <p:spPr>
              <a:xfrm>
                <a:off x="5618082" y="331754"/>
                <a:ext cx="5273040" cy="1068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sz="1200" dirty="0"/>
                  <a:t> .- Coordenadas de </a:t>
                </a:r>
                <a:r>
                  <a:rPr lang="es-MX" sz="1200" dirty="0" err="1"/>
                  <a:t>Ios</a:t>
                </a:r>
                <a:r>
                  <a:rPr lang="es-MX" sz="1200" dirty="0"/>
                  <a:t> 1’s en la Imagen binaria</a:t>
                </a:r>
              </a:p>
              <a:p>
                <a14:m>
                  <m:oMath xmlns:m="http://schemas.openxmlformats.org/officeDocument/2006/math"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sz="1200" dirty="0"/>
                  <a:t> .- Coordenadas de los 1’s en el elemento estructural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MX" sz="1200" dirty="0"/>
                  <a:t> .-  Coordenadas en </a:t>
                </a:r>
                <a14:m>
                  <m:oMath xmlns:m="http://schemas.openxmlformats.org/officeDocument/2006/math"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sz="1200" dirty="0"/>
                  <a:t> invertidas en espejo (180°) con respecto al centro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MX" sz="1200" dirty="0"/>
                  <a:t> .- Coordenadas 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MX" sz="1200" dirty="0"/>
                  <a:t> desplazadas </a:t>
                </a:r>
                <a14:m>
                  <m:oMath xmlns:m="http://schemas.openxmlformats.org/officeDocument/2006/math">
                    <m:r>
                      <a:rPr lang="es-MX" sz="1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200" dirty="0"/>
                  <a:t>, con respecto al centro</a:t>
                </a:r>
              </a:p>
              <a:p>
                <a14:m>
                  <m:oMath xmlns:m="http://schemas.openxmlformats.org/officeDocument/2006/math"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MX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MX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MX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sz="1200" dirty="0"/>
                  <a:t> .- Es una coordenada de desplazamiento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9FF626F-5466-6762-543E-10AAB621B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082" y="331754"/>
                <a:ext cx="5273040" cy="1068498"/>
              </a:xfrm>
              <a:prstGeom prst="rect">
                <a:avLst/>
              </a:prstGeom>
              <a:blipFill>
                <a:blip r:embed="rId4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3650F90F-F671-B6D7-30B7-46CD9DD57C6C}"/>
              </a:ext>
            </a:extLst>
          </p:cNvPr>
          <p:cNvSpPr txBox="1"/>
          <p:nvPr/>
        </p:nvSpPr>
        <p:spPr>
          <a:xfrm>
            <a:off x="2427434" y="499872"/>
            <a:ext cx="1382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200" dirty="0"/>
              <a:t>Dilatación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1188970-C756-9D1A-DF02-A570694225CF}"/>
                  </a:ext>
                </a:extLst>
              </p:cNvPr>
              <p:cNvSpPr txBox="1"/>
              <p:nvPr/>
            </p:nvSpPr>
            <p:spPr>
              <a:xfrm>
                <a:off x="3445163" y="2222442"/>
                <a:ext cx="16851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sz="1600" dirty="0"/>
                  <a:t> = { (0,0) , (0,1) } </a:t>
                </a:r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1188970-C756-9D1A-DF02-A57069422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63" y="2222442"/>
                <a:ext cx="1685199" cy="338554"/>
              </a:xfrm>
              <a:prstGeom prst="rect">
                <a:avLst/>
              </a:prstGeom>
              <a:blipFill>
                <a:blip r:embed="rId5"/>
                <a:stretch>
                  <a:fillRect t="-5455" r="-2166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31E8A79-1BAC-FFE9-C656-54D931C21D42}"/>
                  </a:ext>
                </a:extLst>
              </p:cNvPr>
              <p:cNvSpPr txBox="1"/>
              <p:nvPr/>
            </p:nvSpPr>
            <p:spPr>
              <a:xfrm>
                <a:off x="7829729" y="1941176"/>
                <a:ext cx="143525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     ,    )</a:t>
                </a: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31E8A79-1BAC-FFE9-C656-54D931C2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729" y="1941176"/>
                <a:ext cx="1435253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>
            <a:extLst>
              <a:ext uri="{FF2B5EF4-FFF2-40B4-BE49-F238E27FC236}">
                <a16:creationId xmlns:a16="http://schemas.microsoft.com/office/drawing/2014/main" id="{44A84328-5117-D5B5-9F64-36950E0A9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648" y="4403752"/>
            <a:ext cx="876676" cy="47340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6A61DD7-48ED-B0BE-D2D7-B46368AA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7986" y="4403752"/>
            <a:ext cx="876676" cy="473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545B153C-7AC0-273F-042E-A6B03E3DA78C}"/>
                  </a:ext>
                </a:extLst>
              </p:cNvPr>
              <p:cNvSpPr txBox="1"/>
              <p:nvPr/>
            </p:nvSpPr>
            <p:spPr>
              <a:xfrm>
                <a:off x="169023" y="2229111"/>
                <a:ext cx="32829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sz="1600" dirty="0"/>
                  <a:t> = { (1,1) , (1,2) , (2,1) , (2,2) , (3,2) }</a:t>
                </a: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545B153C-7AC0-273F-042E-A6B03E3DA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23" y="2229111"/>
                <a:ext cx="3282962" cy="338554"/>
              </a:xfrm>
              <a:prstGeom prst="rect">
                <a:avLst/>
              </a:prstGeom>
              <a:blipFill>
                <a:blip r:embed="rId9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82DE915C-68F9-3616-E7BC-E7E4DC11E2A4}"/>
                  </a:ext>
                </a:extLst>
              </p:cNvPr>
              <p:cNvSpPr txBox="1"/>
              <p:nvPr/>
            </p:nvSpPr>
            <p:spPr>
              <a:xfrm>
                <a:off x="5317873" y="2222442"/>
                <a:ext cx="1685199" cy="345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MX" sz="1600" dirty="0"/>
                  <a:t> = {(0,-1) , (0,0) } </a:t>
                </a: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82DE915C-68F9-3616-E7BC-E7E4DC11E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873" y="2222442"/>
                <a:ext cx="1685199" cy="345223"/>
              </a:xfrm>
              <a:prstGeom prst="rect">
                <a:avLst/>
              </a:prstGeom>
              <a:blipFill>
                <a:blip r:embed="rId10"/>
                <a:stretch>
                  <a:fillRect t="-1786" r="-2888" b="-2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agen 36">
            <a:extLst>
              <a:ext uri="{FF2B5EF4-FFF2-40B4-BE49-F238E27FC236}">
                <a16:creationId xmlns:a16="http://schemas.microsoft.com/office/drawing/2014/main" id="{32BB105D-A37C-4E67-36B9-DE1EE665E11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3000"/>
          </a:blip>
          <a:stretch>
            <a:fillRect/>
          </a:stretch>
        </p:blipFill>
        <p:spPr>
          <a:xfrm>
            <a:off x="836760" y="3639320"/>
            <a:ext cx="876678" cy="47340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1ED3D03-F335-FACC-ECB6-65B514B0B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0182" y="4354194"/>
            <a:ext cx="876676" cy="47340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2F457A72-263E-2338-1C9D-602AC35B5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3" t="5113" r="37738" b="84446"/>
          <a:stretch/>
        </p:blipFill>
        <p:spPr>
          <a:xfrm>
            <a:off x="6336324" y="4056051"/>
            <a:ext cx="707949" cy="33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742D9682-C21F-1A65-93F5-A867175A54EB}"/>
                  </a:ext>
                </a:extLst>
              </p:cNvPr>
              <p:cNvSpPr txBox="1"/>
              <p:nvPr/>
            </p:nvSpPr>
            <p:spPr>
              <a:xfrm>
                <a:off x="10424738" y="2022623"/>
                <a:ext cx="104370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s-MX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s-MX" sz="1600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742D9682-C21F-1A65-93F5-A867175A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738" y="2022623"/>
                <a:ext cx="1043709" cy="338554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Imagen 64">
            <a:extLst>
              <a:ext uri="{FF2B5EF4-FFF2-40B4-BE49-F238E27FC236}">
                <a16:creationId xmlns:a16="http://schemas.microsoft.com/office/drawing/2014/main" id="{1AE81F3C-DACB-D7F2-498C-AD7776EED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959"/>
          <a:stretch/>
        </p:blipFill>
        <p:spPr>
          <a:xfrm>
            <a:off x="414438" y="2958380"/>
            <a:ext cx="2589542" cy="611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05B2DC50-9F8C-1C8C-8670-1C684726C105}"/>
                  </a:ext>
                </a:extLst>
              </p:cNvPr>
              <p:cNvSpPr txBox="1"/>
              <p:nvPr/>
            </p:nvSpPr>
            <p:spPr>
              <a:xfrm>
                <a:off x="7276040" y="2236307"/>
                <a:ext cx="2304959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    ,   ) , (    ,    ) } </a:t>
                </a:r>
              </a:p>
            </p:txBody>
          </p:sp>
        </mc:Choice>
        <mc:Fallback xmlns="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05B2DC50-9F8C-1C8C-8670-1C684726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040" y="2236307"/>
                <a:ext cx="2304959" cy="402354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Imagen 67">
            <a:extLst>
              <a:ext uri="{FF2B5EF4-FFF2-40B4-BE49-F238E27FC236}">
                <a16:creationId xmlns:a16="http://schemas.microsoft.com/office/drawing/2014/main" id="{5303494C-0FB9-5B74-74F6-54D235A5E4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2379" y="3639547"/>
            <a:ext cx="1728428" cy="2239901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57E2F362-314F-13C0-9BE8-051AC25CD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3" t="5114" r="29849" b="84341"/>
          <a:stretch/>
        </p:blipFill>
        <p:spPr>
          <a:xfrm>
            <a:off x="3644056" y="4052719"/>
            <a:ext cx="912268" cy="338554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E4A328AD-0650-E4B4-0368-131C2F6DF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" t="33493" r="86832" b="54164"/>
          <a:stretch/>
        </p:blipFill>
        <p:spPr>
          <a:xfrm>
            <a:off x="5335665" y="4480923"/>
            <a:ext cx="340877" cy="396234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75FE0FEB-4FEB-9A40-5D73-39878475C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" t="33493" r="86832" b="54164"/>
          <a:stretch/>
        </p:blipFill>
        <p:spPr>
          <a:xfrm>
            <a:off x="3286285" y="4431365"/>
            <a:ext cx="340877" cy="396234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00F72824-0C5B-7872-B499-015DE984018B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4609" y="3969731"/>
            <a:ext cx="441715" cy="458704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DB3025E9-A498-9865-7245-7D2E811BE20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3000"/>
          </a:blip>
          <a:stretch>
            <a:fillRect/>
          </a:stretch>
        </p:blipFill>
        <p:spPr>
          <a:xfrm>
            <a:off x="840137" y="4052719"/>
            <a:ext cx="876678" cy="473406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BCEF7906-F1B9-A4E9-6F6D-C3BD21E718C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3000"/>
          </a:blip>
          <a:stretch>
            <a:fillRect/>
          </a:stretch>
        </p:blipFill>
        <p:spPr>
          <a:xfrm>
            <a:off x="840137" y="4522681"/>
            <a:ext cx="876678" cy="473406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0A467B55-2AA2-FFF4-3BCF-6AC3D9070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3000"/>
          </a:blip>
          <a:stretch>
            <a:fillRect/>
          </a:stretch>
        </p:blipFill>
        <p:spPr>
          <a:xfrm>
            <a:off x="840137" y="4964361"/>
            <a:ext cx="876678" cy="473406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0EC84469-0E97-BC75-448E-A6356711F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3000"/>
          </a:blip>
          <a:stretch>
            <a:fillRect/>
          </a:stretch>
        </p:blipFill>
        <p:spPr>
          <a:xfrm>
            <a:off x="840137" y="5398098"/>
            <a:ext cx="876678" cy="4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1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03476 -0.00209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9 L 0.07057 -0.0027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8 L 0.10416 -0.00139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03476 -0.00208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8 L 0.07057 -0.00277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7 L 0.10416 -0.0013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03476 -0.00208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8 L 0.07057 -0.00278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8 L 0.10416 -0.00139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03476 -0.00208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8 L 0.07057 -0.0027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7 L 0.10416 -0.00139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3476 -0.00209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9 L 0.07057 -0.00278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8 L 0.10416 -0.00139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3" grpId="0"/>
      <p:bldP spid="22" grpId="0"/>
      <p:bldP spid="25" grpId="0"/>
      <p:bldP spid="32" grpId="0"/>
      <p:bldP spid="36" grpId="0"/>
      <p:bldP spid="44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8D017EB-E038-A77E-2BEE-F7BEAB56E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77"/>
          <a:stretch/>
        </p:blipFill>
        <p:spPr>
          <a:xfrm>
            <a:off x="400071" y="3559584"/>
            <a:ext cx="2622314" cy="23576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3. Operaciones morfológicas básicas: 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0E4973B-1031-4CF1-3EAE-1D6DABE69BFE}"/>
                  </a:ext>
                </a:extLst>
              </p:cNvPr>
              <p:cNvSpPr txBox="1"/>
              <p:nvPr/>
            </p:nvSpPr>
            <p:spPr>
              <a:xfrm>
                <a:off x="1739980" y="978552"/>
                <a:ext cx="27803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s-MX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MX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sSup>
                                <m:sSup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s-MX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0E4973B-1031-4CF1-3EAE-1D6DABE69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80" y="978552"/>
                <a:ext cx="2780377" cy="276999"/>
              </a:xfrm>
              <a:prstGeom prst="rect">
                <a:avLst/>
              </a:prstGeom>
              <a:blipFill>
                <a:blip r:embed="rId3"/>
                <a:stretch>
                  <a:fillRect l="-1532" t="-180000" b="-26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9FF626F-5466-6762-543E-10AAB621B896}"/>
                  </a:ext>
                </a:extLst>
              </p:cNvPr>
              <p:cNvSpPr txBox="1"/>
              <p:nvPr/>
            </p:nvSpPr>
            <p:spPr>
              <a:xfrm>
                <a:off x="5618082" y="331754"/>
                <a:ext cx="5273040" cy="1068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MX" sz="1200" dirty="0"/>
                  <a:t> .- Coordenadas de </a:t>
                </a:r>
                <a:r>
                  <a:rPr lang="es-MX" sz="1200" dirty="0" err="1"/>
                  <a:t>Ios</a:t>
                </a:r>
                <a:r>
                  <a:rPr lang="es-MX" sz="1200" dirty="0"/>
                  <a:t> 1’s en la Imagen binaria</a:t>
                </a:r>
              </a:p>
              <a:p>
                <a14:m>
                  <m:oMath xmlns:m="http://schemas.openxmlformats.org/officeDocument/2006/math"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sz="1200" dirty="0"/>
                  <a:t> .- Coordenadas de los 1’s en el elemento estructural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MX" sz="1200" dirty="0"/>
                  <a:t> .-  Coordenadas en </a:t>
                </a:r>
                <a14:m>
                  <m:oMath xmlns:m="http://schemas.openxmlformats.org/officeDocument/2006/math"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sz="1200" dirty="0"/>
                  <a:t> invertidas en espejo (180°) con respecto al centro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MX" sz="1200" dirty="0"/>
                  <a:t> .- Coordenadas 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MX" sz="1200" dirty="0"/>
                  <a:t> desplazadas </a:t>
                </a:r>
                <a14:m>
                  <m:oMath xmlns:m="http://schemas.openxmlformats.org/officeDocument/2006/math">
                    <m:r>
                      <a:rPr lang="es-MX" sz="1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200" dirty="0"/>
                  <a:t>, con respecto al centro</a:t>
                </a:r>
              </a:p>
              <a:p>
                <a14:m>
                  <m:oMath xmlns:m="http://schemas.openxmlformats.org/officeDocument/2006/math"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MX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MX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MX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sz="1200" dirty="0"/>
                  <a:t> .- Es una coordenada de desplazamiento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9FF626F-5466-6762-543E-10AAB621B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082" y="331754"/>
                <a:ext cx="5273040" cy="1068498"/>
              </a:xfrm>
              <a:prstGeom prst="rect">
                <a:avLst/>
              </a:prstGeom>
              <a:blipFill>
                <a:blip r:embed="rId4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3650F90F-F671-B6D7-30B7-46CD9DD57C6C}"/>
              </a:ext>
            </a:extLst>
          </p:cNvPr>
          <p:cNvSpPr txBox="1"/>
          <p:nvPr/>
        </p:nvSpPr>
        <p:spPr>
          <a:xfrm>
            <a:off x="2427434" y="499872"/>
            <a:ext cx="1382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200" dirty="0"/>
              <a:t>Erosión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1188970-C756-9D1A-DF02-A570694225CF}"/>
                  </a:ext>
                </a:extLst>
              </p:cNvPr>
              <p:cNvSpPr txBox="1"/>
              <p:nvPr/>
            </p:nvSpPr>
            <p:spPr>
              <a:xfrm>
                <a:off x="3961699" y="2372105"/>
                <a:ext cx="16851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sz="1600" dirty="0"/>
                  <a:t> = { (0,0) , (0,1) } </a:t>
                </a:r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1188970-C756-9D1A-DF02-A57069422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699" y="2372105"/>
                <a:ext cx="1685199" cy="338554"/>
              </a:xfrm>
              <a:prstGeom prst="rect">
                <a:avLst/>
              </a:prstGeom>
              <a:blipFill>
                <a:blip r:embed="rId5"/>
                <a:stretch>
                  <a:fillRect t="-5357" r="-2174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31E8A79-1BAC-FFE9-C656-54D931C21D42}"/>
                  </a:ext>
                </a:extLst>
              </p:cNvPr>
              <p:cNvSpPr txBox="1"/>
              <p:nvPr/>
            </p:nvSpPr>
            <p:spPr>
              <a:xfrm>
                <a:off x="6382709" y="2022623"/>
                <a:ext cx="143525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     ,    )</a:t>
                </a: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31E8A79-1BAC-FFE9-C656-54D931C2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709" y="2022623"/>
                <a:ext cx="1435253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>
            <a:extLst>
              <a:ext uri="{FF2B5EF4-FFF2-40B4-BE49-F238E27FC236}">
                <a16:creationId xmlns:a16="http://schemas.microsoft.com/office/drawing/2014/main" id="{44A84328-5117-D5B5-9F64-36950E0A9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184" y="4553415"/>
            <a:ext cx="876676" cy="473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545B153C-7AC0-273F-042E-A6B03E3DA78C}"/>
                  </a:ext>
                </a:extLst>
              </p:cNvPr>
              <p:cNvSpPr txBox="1"/>
              <p:nvPr/>
            </p:nvSpPr>
            <p:spPr>
              <a:xfrm>
                <a:off x="1777098" y="2222442"/>
                <a:ext cx="44800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MX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s-MX" sz="1600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545B153C-7AC0-273F-042E-A6B03E3DA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98" y="2222442"/>
                <a:ext cx="44800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agen 36">
            <a:extLst>
              <a:ext uri="{FF2B5EF4-FFF2-40B4-BE49-F238E27FC236}">
                <a16:creationId xmlns:a16="http://schemas.microsoft.com/office/drawing/2014/main" id="{32BB105D-A37C-4E67-36B9-DE1EE665E11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3000"/>
          </a:blip>
          <a:stretch>
            <a:fillRect/>
          </a:stretch>
        </p:blipFill>
        <p:spPr>
          <a:xfrm>
            <a:off x="836760" y="3639320"/>
            <a:ext cx="876678" cy="4734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742D9682-C21F-1A65-93F5-A867175A54EB}"/>
                  </a:ext>
                </a:extLst>
              </p:cNvPr>
              <p:cNvSpPr txBox="1"/>
              <p:nvPr/>
            </p:nvSpPr>
            <p:spPr>
              <a:xfrm>
                <a:off x="9505053" y="2022623"/>
                <a:ext cx="104370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s-MX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s-MX" sz="1600" dirty="0"/>
              </a:p>
            </p:txBody>
          </p:sp>
        </mc:Choice>
        <mc:Fallback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742D9682-C21F-1A65-93F5-A867175A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053" y="2022623"/>
                <a:ext cx="1043709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05B2DC50-9F8C-1C8C-8670-1C684726C105}"/>
                  </a:ext>
                </a:extLst>
              </p:cNvPr>
              <p:cNvSpPr txBox="1"/>
              <p:nvPr/>
            </p:nvSpPr>
            <p:spPr>
              <a:xfrm>
                <a:off x="5847184" y="2391719"/>
                <a:ext cx="23049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    ,   ) , (    ,    ) } </a:t>
                </a:r>
              </a:p>
            </p:txBody>
          </p:sp>
        </mc:Choice>
        <mc:Fallback xmlns="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05B2DC50-9F8C-1C8C-8670-1C684726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84" y="2391719"/>
                <a:ext cx="2304959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Imagen 67">
            <a:extLst>
              <a:ext uri="{FF2B5EF4-FFF2-40B4-BE49-F238E27FC236}">
                <a16:creationId xmlns:a16="http://schemas.microsoft.com/office/drawing/2014/main" id="{5303494C-0FB9-5B74-74F6-54D235A5E4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2694" y="3376873"/>
            <a:ext cx="1728428" cy="2239901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57E2F362-314F-13C0-9BE8-051AC25CD37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923" t="5114" r="29849" b="84341"/>
          <a:stretch/>
        </p:blipFill>
        <p:spPr>
          <a:xfrm>
            <a:off x="4160592" y="4202382"/>
            <a:ext cx="912268" cy="338554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75FE0FEB-4FEB-9A40-5D73-39878475CDD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" t="33493" r="86832" b="54164"/>
          <a:stretch/>
        </p:blipFill>
        <p:spPr>
          <a:xfrm>
            <a:off x="3802821" y="4581028"/>
            <a:ext cx="340877" cy="396234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DB3025E9-A498-9865-7245-7D2E811BE20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3000"/>
          </a:blip>
          <a:stretch>
            <a:fillRect/>
          </a:stretch>
        </p:blipFill>
        <p:spPr>
          <a:xfrm>
            <a:off x="840137" y="4052719"/>
            <a:ext cx="876678" cy="473406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BCEF7906-F1B9-A4E9-6F6D-C3BD21E718C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3000"/>
          </a:blip>
          <a:stretch>
            <a:fillRect/>
          </a:stretch>
        </p:blipFill>
        <p:spPr>
          <a:xfrm>
            <a:off x="840137" y="4522681"/>
            <a:ext cx="876678" cy="473406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0A467B55-2AA2-FFF4-3BCF-6AC3D907026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3000"/>
          </a:blip>
          <a:stretch>
            <a:fillRect/>
          </a:stretch>
        </p:blipFill>
        <p:spPr>
          <a:xfrm>
            <a:off x="840137" y="4964361"/>
            <a:ext cx="876678" cy="473406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0EC84469-0E97-BC75-448E-A6356711F70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3000"/>
          </a:blip>
          <a:stretch>
            <a:fillRect/>
          </a:stretch>
        </p:blipFill>
        <p:spPr>
          <a:xfrm>
            <a:off x="840137" y="5398098"/>
            <a:ext cx="876678" cy="4734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76BD88-3771-DF85-3514-1FBCAECDB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700" y="4553415"/>
            <a:ext cx="876676" cy="4734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F0FFCD-8F42-BA50-609F-4F4C8D0ACC3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0959"/>
          <a:stretch/>
        </p:blipFill>
        <p:spPr>
          <a:xfrm>
            <a:off x="414438" y="2958380"/>
            <a:ext cx="2589542" cy="6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03476 -0.0020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9 L 0.07057 -0.00278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8 L 0.10416 -0.0013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03476 -0.00208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8 L 0.07057 -0.0027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7 L 0.10416 -0.00139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03476 -0.00208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8 L 0.07057 -0.00278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8 L 0.10416 -0.0013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03476 -0.0020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8 L 0.07057 -0.00277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7 L 0.10416 -0.00139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3476 -0.00209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6 -0.00209 L 0.07057 -0.00278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57 -0.00278 L 0.10416 -0.00139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3" grpId="0"/>
      <p:bldP spid="22" grpId="0"/>
      <p:bldP spid="25" grpId="0"/>
      <p:bldP spid="32" grpId="0"/>
      <p:bldP spid="44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3. Operaciones morfológicas básicas: Ejercicio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3F067F3-4ADA-6788-6E36-29934AE500E2}"/>
                  </a:ext>
                </a:extLst>
              </p:cNvPr>
              <p:cNvSpPr txBox="1"/>
              <p:nvPr/>
            </p:nvSpPr>
            <p:spPr>
              <a:xfrm>
                <a:off x="6277901" y="608747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(0,0)</a:t>
                </a: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3F067F3-4ADA-6788-6E36-29934AE5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01" y="608747"/>
                <a:ext cx="957431" cy="338554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ABB6032-8C79-5446-93F1-0287C2245AC2}"/>
                  </a:ext>
                </a:extLst>
              </p:cNvPr>
              <p:cNvSpPr txBox="1"/>
              <p:nvPr/>
            </p:nvSpPr>
            <p:spPr>
              <a:xfrm>
                <a:off x="956995" y="363337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(0,0) , (0,1) } 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ABB6032-8C79-5446-93F1-0287C2245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95" y="3633370"/>
                <a:ext cx="1928825" cy="402354"/>
              </a:xfrm>
              <a:prstGeom prst="rect">
                <a:avLst/>
              </a:prstGeom>
              <a:blipFill>
                <a:blip r:embed="rId3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8DECCCD-2AD7-8AC1-034A-75160C913A29}"/>
                  </a:ext>
                </a:extLst>
              </p:cNvPr>
              <p:cNvSpPr txBox="1"/>
              <p:nvPr/>
            </p:nvSpPr>
            <p:spPr>
              <a:xfrm>
                <a:off x="6277902" y="1046199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(0,1)</a:t>
                </a: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8DECCCD-2AD7-8AC1-034A-75160C913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02" y="1046199"/>
                <a:ext cx="957431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FED9F08-8DD5-B5E5-8A30-002DF23FCD8C}"/>
                  </a:ext>
                </a:extLst>
              </p:cNvPr>
              <p:cNvSpPr txBox="1"/>
              <p:nvPr/>
            </p:nvSpPr>
            <p:spPr>
              <a:xfrm>
                <a:off x="6277902" y="1506916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(0,2)</a:t>
                </a: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FED9F08-8DD5-B5E5-8A30-002DF23FC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02" y="1506916"/>
                <a:ext cx="957431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23D0406-48FA-2350-E874-07FB0A02D4EE}"/>
                  </a:ext>
                </a:extLst>
              </p:cNvPr>
              <p:cNvSpPr txBox="1"/>
              <p:nvPr/>
            </p:nvSpPr>
            <p:spPr>
              <a:xfrm>
                <a:off x="6277901" y="1956143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(0,3)</a:t>
                </a: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23D0406-48FA-2350-E874-07FB0A02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01" y="1956143"/>
                <a:ext cx="957431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E664ACC-F6A8-1CAC-B1B8-A49476024F0A}"/>
                  </a:ext>
                </a:extLst>
              </p:cNvPr>
              <p:cNvSpPr txBox="1"/>
              <p:nvPr/>
            </p:nvSpPr>
            <p:spPr>
              <a:xfrm>
                <a:off x="7144464" y="608747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(1,0)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E664ACC-F6A8-1CAC-B1B8-A4947602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464" y="608747"/>
                <a:ext cx="957431" cy="338554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80D3232-D377-6EEB-331E-E90B76826BDA}"/>
                  </a:ext>
                </a:extLst>
              </p:cNvPr>
              <p:cNvSpPr txBox="1"/>
              <p:nvPr/>
            </p:nvSpPr>
            <p:spPr>
              <a:xfrm>
                <a:off x="7144465" y="1046199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(1,1)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80D3232-D377-6EEB-331E-E90B7682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465" y="1046199"/>
                <a:ext cx="957431" cy="338554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76E9D1A-2E65-D393-F94E-89A540698B19}"/>
                  </a:ext>
                </a:extLst>
              </p:cNvPr>
              <p:cNvSpPr txBox="1"/>
              <p:nvPr/>
            </p:nvSpPr>
            <p:spPr>
              <a:xfrm>
                <a:off x="7144465" y="1506916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(1,2)</a:t>
                </a: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76E9D1A-2E65-D393-F94E-89A54069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465" y="1506916"/>
                <a:ext cx="957431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19A429D-1C0D-C276-F72D-0EC7A17F92F7}"/>
                  </a:ext>
                </a:extLst>
              </p:cNvPr>
              <p:cNvSpPr txBox="1"/>
              <p:nvPr/>
            </p:nvSpPr>
            <p:spPr>
              <a:xfrm>
                <a:off x="7144464" y="1956143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(1,3)</a:t>
                </a: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19A429D-1C0D-C276-F72D-0EC7A17F9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464" y="1956143"/>
                <a:ext cx="957431" cy="338554"/>
              </a:xfrm>
              <a:prstGeom prst="rect">
                <a:avLst/>
              </a:prstGeom>
              <a:blipFill>
                <a:blip r:embed="rId10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41F8207-0581-106C-39C1-8FB0B15C3ACD}"/>
                  </a:ext>
                </a:extLst>
              </p:cNvPr>
              <p:cNvSpPr txBox="1"/>
              <p:nvPr/>
            </p:nvSpPr>
            <p:spPr>
              <a:xfrm>
                <a:off x="8101895" y="608747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(2,0)</a:t>
                </a: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41F8207-0581-106C-39C1-8FB0B15C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95" y="608747"/>
                <a:ext cx="957431" cy="338554"/>
              </a:xfrm>
              <a:prstGeom prst="rect">
                <a:avLst/>
              </a:prstGeom>
              <a:blipFill>
                <a:blip r:embed="rId11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EF8CDD9-1BDF-05B3-201E-97E1992C42DB}"/>
                  </a:ext>
                </a:extLst>
              </p:cNvPr>
              <p:cNvSpPr txBox="1"/>
              <p:nvPr/>
            </p:nvSpPr>
            <p:spPr>
              <a:xfrm>
                <a:off x="8101896" y="1046199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(2,1)</a:t>
                </a:r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EF8CDD9-1BDF-05B3-201E-97E1992C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96" y="1046199"/>
                <a:ext cx="957431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E652F3CF-5757-548A-CDB4-0BBD0FD0BD01}"/>
                  </a:ext>
                </a:extLst>
              </p:cNvPr>
              <p:cNvSpPr txBox="1"/>
              <p:nvPr/>
            </p:nvSpPr>
            <p:spPr>
              <a:xfrm>
                <a:off x="8101896" y="1506916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(2,2)</a:t>
                </a:r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E652F3CF-5757-548A-CDB4-0BBD0FD0B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96" y="1506916"/>
                <a:ext cx="957431" cy="338554"/>
              </a:xfrm>
              <a:prstGeom prst="rect">
                <a:avLst/>
              </a:prstGeom>
              <a:blipFill>
                <a:blip r:embed="rId1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7E96F9FF-276B-3FD6-32B6-7C74AB7DB772}"/>
                  </a:ext>
                </a:extLst>
              </p:cNvPr>
              <p:cNvSpPr txBox="1"/>
              <p:nvPr/>
            </p:nvSpPr>
            <p:spPr>
              <a:xfrm>
                <a:off x="8101895" y="1956143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(2,3)</a:t>
                </a: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7E96F9FF-276B-3FD6-32B6-7C74AB7DB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95" y="1956143"/>
                <a:ext cx="957431" cy="338554"/>
              </a:xfrm>
              <a:prstGeom prst="rect">
                <a:avLst/>
              </a:prstGeom>
              <a:blipFill>
                <a:blip r:embed="rId1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F51917DA-6F4F-7A04-AFB4-75FC68A8F10C}"/>
                  </a:ext>
                </a:extLst>
              </p:cNvPr>
              <p:cNvSpPr txBox="1"/>
              <p:nvPr/>
            </p:nvSpPr>
            <p:spPr>
              <a:xfrm>
                <a:off x="8968458" y="608747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(3,0)</a:t>
                </a: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F51917DA-6F4F-7A04-AFB4-75FC68A8F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458" y="608747"/>
                <a:ext cx="957431" cy="338554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457D47D5-4397-3A48-0102-3C759FAA7166}"/>
                  </a:ext>
                </a:extLst>
              </p:cNvPr>
              <p:cNvSpPr txBox="1"/>
              <p:nvPr/>
            </p:nvSpPr>
            <p:spPr>
              <a:xfrm>
                <a:off x="8968459" y="1046199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(3,1)</a:t>
                </a:r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457D47D5-4397-3A48-0102-3C759FAA7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459" y="1046199"/>
                <a:ext cx="957431" cy="338554"/>
              </a:xfrm>
              <a:prstGeom prst="rect">
                <a:avLst/>
              </a:prstGeom>
              <a:blipFill>
                <a:blip r:embed="rId1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636864C-2B24-0E76-1139-13C80E99D274}"/>
                  </a:ext>
                </a:extLst>
              </p:cNvPr>
              <p:cNvSpPr txBox="1"/>
              <p:nvPr/>
            </p:nvSpPr>
            <p:spPr>
              <a:xfrm>
                <a:off x="8968459" y="1506916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(3,2)</a:t>
                </a: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636864C-2B24-0E76-1139-13C80E99D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459" y="1506916"/>
                <a:ext cx="957431" cy="338554"/>
              </a:xfrm>
              <a:prstGeom prst="rect">
                <a:avLst/>
              </a:prstGeom>
              <a:blipFill>
                <a:blip r:embed="rId1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4475D1B2-88AE-8880-D415-264D1A531002}"/>
                  </a:ext>
                </a:extLst>
              </p:cNvPr>
              <p:cNvSpPr txBox="1"/>
              <p:nvPr/>
            </p:nvSpPr>
            <p:spPr>
              <a:xfrm>
                <a:off x="8968458" y="1956143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(3,3)</a:t>
                </a:r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4475D1B2-88AE-8880-D415-264D1A53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458" y="1956143"/>
                <a:ext cx="957431" cy="338554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5A11021-31F3-FE2B-51F8-347D21C2F69F}"/>
                  </a:ext>
                </a:extLst>
              </p:cNvPr>
              <p:cNvSpPr txBox="1"/>
              <p:nvPr/>
            </p:nvSpPr>
            <p:spPr>
              <a:xfrm>
                <a:off x="9925889" y="608747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(4,0)</a:t>
                </a: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5A11021-31F3-FE2B-51F8-347D21C2F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89" y="608747"/>
                <a:ext cx="957431" cy="338554"/>
              </a:xfrm>
              <a:prstGeom prst="rect">
                <a:avLst/>
              </a:prstGeom>
              <a:blipFill>
                <a:blip r:embed="rId19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13393CD-A67E-FD87-4F78-B88B0F5B7040}"/>
                  </a:ext>
                </a:extLst>
              </p:cNvPr>
              <p:cNvSpPr txBox="1"/>
              <p:nvPr/>
            </p:nvSpPr>
            <p:spPr>
              <a:xfrm>
                <a:off x="9925890" y="1046199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(4,1)</a:t>
                </a: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13393CD-A67E-FD87-4F78-B88B0F5B7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90" y="1046199"/>
                <a:ext cx="957431" cy="338554"/>
              </a:xfrm>
              <a:prstGeom prst="rect">
                <a:avLst/>
              </a:prstGeom>
              <a:blipFill>
                <a:blip r:embed="rId20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9426838-132F-CF7A-1502-2A55EDD57B08}"/>
                  </a:ext>
                </a:extLst>
              </p:cNvPr>
              <p:cNvSpPr txBox="1"/>
              <p:nvPr/>
            </p:nvSpPr>
            <p:spPr>
              <a:xfrm>
                <a:off x="9925890" y="1506916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(4,2)</a:t>
                </a: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9426838-132F-CF7A-1502-2A55EDD57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90" y="1506916"/>
                <a:ext cx="957431" cy="338554"/>
              </a:xfrm>
              <a:prstGeom prst="rect">
                <a:avLst/>
              </a:prstGeom>
              <a:blipFill>
                <a:blip r:embed="rId2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5F2BA519-3004-7086-C5C1-FE758E07E599}"/>
                  </a:ext>
                </a:extLst>
              </p:cNvPr>
              <p:cNvSpPr txBox="1"/>
              <p:nvPr/>
            </p:nvSpPr>
            <p:spPr>
              <a:xfrm>
                <a:off x="9925889" y="1956143"/>
                <a:ext cx="957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MX" sz="1600" dirty="0"/>
                  <a:t> = (4,3)</a:t>
                </a: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5F2BA519-3004-7086-C5C1-FE758E07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89" y="1956143"/>
                <a:ext cx="957431" cy="338554"/>
              </a:xfrm>
              <a:prstGeom prst="rect">
                <a:avLst/>
              </a:prstGeom>
              <a:blipFill>
                <a:blip r:embed="rId2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AA8AF698-A559-38D0-4E13-63EC132B80D4}"/>
                  </a:ext>
                </a:extLst>
              </p:cNvPr>
              <p:cNvSpPr txBox="1"/>
              <p:nvPr/>
            </p:nvSpPr>
            <p:spPr>
              <a:xfrm>
                <a:off x="956995" y="4056395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(0,1) , (0,2) } </a:t>
                </a: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AA8AF698-A559-38D0-4E13-63EC132B8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95" y="4056395"/>
                <a:ext cx="1928825" cy="402354"/>
              </a:xfrm>
              <a:prstGeom prst="rect">
                <a:avLst/>
              </a:prstGeom>
              <a:blipFill>
                <a:blip r:embed="rId23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3B6725A7-06FC-D552-675D-96B0EBB6DBB2}"/>
                  </a:ext>
                </a:extLst>
              </p:cNvPr>
              <p:cNvSpPr txBox="1"/>
              <p:nvPr/>
            </p:nvSpPr>
            <p:spPr>
              <a:xfrm>
                <a:off x="956995" y="4474999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(0,2) , (0,3) } </a:t>
                </a: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3B6725A7-06FC-D552-675D-96B0EBB6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95" y="4474999"/>
                <a:ext cx="1928825" cy="402354"/>
              </a:xfrm>
              <a:prstGeom prst="rect">
                <a:avLst/>
              </a:prstGeom>
              <a:blipFill>
                <a:blip r:embed="rId24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EBC903D9-477B-B725-511B-D58E34E0E023}"/>
                  </a:ext>
                </a:extLst>
              </p:cNvPr>
              <p:cNvSpPr txBox="1"/>
              <p:nvPr/>
            </p:nvSpPr>
            <p:spPr>
              <a:xfrm>
                <a:off x="956994" y="494873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(0,3) , (0,4) } </a:t>
                </a: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EBC903D9-477B-B725-511B-D58E34E0E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94" y="4948730"/>
                <a:ext cx="1928825" cy="402354"/>
              </a:xfrm>
              <a:prstGeom prst="rect">
                <a:avLst/>
              </a:prstGeom>
              <a:blipFill>
                <a:blip r:embed="rId25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FA2044D2-1D1C-8E72-8683-F0EC7887B190}"/>
                  </a:ext>
                </a:extLst>
              </p:cNvPr>
              <p:cNvSpPr txBox="1"/>
              <p:nvPr/>
            </p:nvSpPr>
            <p:spPr>
              <a:xfrm>
                <a:off x="2885820" y="363337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(1,0) , (1,1) } </a:t>
                </a: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FA2044D2-1D1C-8E72-8683-F0EC7887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820" y="3633370"/>
                <a:ext cx="1928825" cy="402354"/>
              </a:xfrm>
              <a:prstGeom prst="rect">
                <a:avLst/>
              </a:prstGeom>
              <a:blipFill>
                <a:blip r:embed="rId26"/>
                <a:stretch>
                  <a:fillRect r="-315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49253C0A-AB3B-D940-0197-A1383C7F2BF8}"/>
                  </a:ext>
                </a:extLst>
              </p:cNvPr>
              <p:cNvSpPr txBox="1"/>
              <p:nvPr/>
            </p:nvSpPr>
            <p:spPr>
              <a:xfrm>
                <a:off x="2885820" y="4056395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(1,1) , (1,2) } </a:t>
                </a:r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49253C0A-AB3B-D940-0197-A1383C7F2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820" y="4056395"/>
                <a:ext cx="1928825" cy="402354"/>
              </a:xfrm>
              <a:prstGeom prst="rect">
                <a:avLst/>
              </a:prstGeom>
              <a:blipFill>
                <a:blip r:embed="rId27"/>
                <a:stretch>
                  <a:fillRect r="-315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ACB52D54-A4E7-3AEC-C69C-F6337A18B6C4}"/>
                  </a:ext>
                </a:extLst>
              </p:cNvPr>
              <p:cNvSpPr txBox="1"/>
              <p:nvPr/>
            </p:nvSpPr>
            <p:spPr>
              <a:xfrm>
                <a:off x="2885820" y="4474999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(1,2) , (1,3) } </a:t>
                </a:r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ACB52D54-A4E7-3AEC-C69C-F6337A18B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820" y="4474999"/>
                <a:ext cx="1928825" cy="402354"/>
              </a:xfrm>
              <a:prstGeom prst="rect">
                <a:avLst/>
              </a:prstGeom>
              <a:blipFill>
                <a:blip r:embed="rId28"/>
                <a:stretch>
                  <a:fillRect r="-315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1F47F70-FF20-807E-3BCA-F49021F3B80E}"/>
                  </a:ext>
                </a:extLst>
              </p:cNvPr>
              <p:cNvSpPr txBox="1"/>
              <p:nvPr/>
            </p:nvSpPr>
            <p:spPr>
              <a:xfrm>
                <a:off x="2885819" y="494873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(1,3) , (1,4) } </a:t>
                </a: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1F47F70-FF20-807E-3BCA-F49021F3B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819" y="4948730"/>
                <a:ext cx="1928825" cy="402354"/>
              </a:xfrm>
              <a:prstGeom prst="rect">
                <a:avLst/>
              </a:prstGeom>
              <a:blipFill>
                <a:blip r:embed="rId29"/>
                <a:stretch>
                  <a:fillRect r="-315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F0080565-DEE4-B69A-A9CA-8217E5E6CED1}"/>
                  </a:ext>
                </a:extLst>
              </p:cNvPr>
              <p:cNvSpPr txBox="1"/>
              <p:nvPr/>
            </p:nvSpPr>
            <p:spPr>
              <a:xfrm>
                <a:off x="4814644" y="363337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(2,0) , (2,1) } </a:t>
                </a:r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F0080565-DEE4-B69A-A9CA-8217E5E6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44" y="3633370"/>
                <a:ext cx="1928825" cy="402354"/>
              </a:xfrm>
              <a:prstGeom prst="rect">
                <a:avLst/>
              </a:prstGeom>
              <a:blipFill>
                <a:blip r:embed="rId30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49C13CD7-650E-5946-5915-E4CC5D5D46C9}"/>
                  </a:ext>
                </a:extLst>
              </p:cNvPr>
              <p:cNvSpPr txBox="1"/>
              <p:nvPr/>
            </p:nvSpPr>
            <p:spPr>
              <a:xfrm>
                <a:off x="4814644" y="4056395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(2,1) , (2,2) } </a:t>
                </a:r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49C13CD7-650E-5946-5915-E4CC5D5D4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44" y="4056395"/>
                <a:ext cx="1928825" cy="402354"/>
              </a:xfrm>
              <a:prstGeom prst="rect">
                <a:avLst/>
              </a:prstGeom>
              <a:blipFill>
                <a:blip r:embed="rId31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D4A8A9D7-9E61-889E-9A93-D885E7EE7020}"/>
                  </a:ext>
                </a:extLst>
              </p:cNvPr>
              <p:cNvSpPr txBox="1"/>
              <p:nvPr/>
            </p:nvSpPr>
            <p:spPr>
              <a:xfrm>
                <a:off x="4814644" y="4474999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(2,2) , (2,3) } </a:t>
                </a: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D4A8A9D7-9E61-889E-9A93-D885E7EE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44" y="4474999"/>
                <a:ext cx="1928825" cy="402354"/>
              </a:xfrm>
              <a:prstGeom prst="rect">
                <a:avLst/>
              </a:prstGeom>
              <a:blipFill>
                <a:blip r:embed="rId32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26BD6E38-DF6F-BCCF-F612-0D08FD794C03}"/>
                  </a:ext>
                </a:extLst>
              </p:cNvPr>
              <p:cNvSpPr txBox="1"/>
              <p:nvPr/>
            </p:nvSpPr>
            <p:spPr>
              <a:xfrm>
                <a:off x="4814643" y="494873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(2,3) , (2,4) } </a:t>
                </a:r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26BD6E38-DF6F-BCCF-F612-0D08FD79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43" y="4948730"/>
                <a:ext cx="1928825" cy="402354"/>
              </a:xfrm>
              <a:prstGeom prst="rect">
                <a:avLst/>
              </a:prstGeom>
              <a:blipFill>
                <a:blip r:embed="rId33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1276B553-69F7-1D5F-D031-4B8D535173C8}"/>
                  </a:ext>
                </a:extLst>
              </p:cNvPr>
              <p:cNvSpPr txBox="1"/>
              <p:nvPr/>
            </p:nvSpPr>
            <p:spPr>
              <a:xfrm>
                <a:off x="6743469" y="363337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(3,0) , (3,1) } </a:t>
                </a:r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1276B553-69F7-1D5F-D031-4B8D5351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469" y="3633370"/>
                <a:ext cx="1928825" cy="402354"/>
              </a:xfrm>
              <a:prstGeom prst="rect">
                <a:avLst/>
              </a:prstGeom>
              <a:blipFill>
                <a:blip r:embed="rId34"/>
                <a:stretch>
                  <a:fillRect r="-315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E4CA4FBD-67BE-8930-1C06-9FF8BDE70B7B}"/>
                  </a:ext>
                </a:extLst>
              </p:cNvPr>
              <p:cNvSpPr txBox="1"/>
              <p:nvPr/>
            </p:nvSpPr>
            <p:spPr>
              <a:xfrm>
                <a:off x="6743469" y="4056395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(3,1) , (3,2) } </a:t>
                </a: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E4CA4FBD-67BE-8930-1C06-9FF8BDE70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469" y="4056395"/>
                <a:ext cx="1928825" cy="402354"/>
              </a:xfrm>
              <a:prstGeom prst="rect">
                <a:avLst/>
              </a:prstGeom>
              <a:blipFill>
                <a:blip r:embed="rId35"/>
                <a:stretch>
                  <a:fillRect r="-315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A5D29D4F-E16E-B9A2-E565-BD18A93C6A5E}"/>
                  </a:ext>
                </a:extLst>
              </p:cNvPr>
              <p:cNvSpPr txBox="1"/>
              <p:nvPr/>
            </p:nvSpPr>
            <p:spPr>
              <a:xfrm>
                <a:off x="6743469" y="4474999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(3,2) , (3,3) } </a:t>
                </a:r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A5D29D4F-E16E-B9A2-E565-BD18A93C6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469" y="4474999"/>
                <a:ext cx="1928825" cy="402354"/>
              </a:xfrm>
              <a:prstGeom prst="rect">
                <a:avLst/>
              </a:prstGeom>
              <a:blipFill>
                <a:blip r:embed="rId36"/>
                <a:stretch>
                  <a:fillRect r="-315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54B07A16-337F-C402-4890-975D1B499421}"/>
                  </a:ext>
                </a:extLst>
              </p:cNvPr>
              <p:cNvSpPr txBox="1"/>
              <p:nvPr/>
            </p:nvSpPr>
            <p:spPr>
              <a:xfrm>
                <a:off x="6743468" y="494873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(3,3) , (3,4) } </a:t>
                </a: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54B07A16-337F-C402-4890-975D1B499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468" y="4948730"/>
                <a:ext cx="1928825" cy="402354"/>
              </a:xfrm>
              <a:prstGeom prst="rect">
                <a:avLst/>
              </a:prstGeom>
              <a:blipFill>
                <a:blip r:embed="rId37"/>
                <a:stretch>
                  <a:fillRect r="-315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AF81AAD9-FB04-63D4-9E71-67CE7A15F939}"/>
                  </a:ext>
                </a:extLst>
              </p:cNvPr>
              <p:cNvSpPr txBox="1"/>
              <p:nvPr/>
            </p:nvSpPr>
            <p:spPr>
              <a:xfrm>
                <a:off x="8672293" y="363337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(4,0) , (4,1) } </a:t>
                </a:r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AF81AAD9-FB04-63D4-9E71-67CE7A15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93" y="3633370"/>
                <a:ext cx="1928825" cy="402354"/>
              </a:xfrm>
              <a:prstGeom prst="rect">
                <a:avLst/>
              </a:prstGeom>
              <a:blipFill>
                <a:blip r:embed="rId38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A8A6B4DC-8758-8044-8A45-331B8CD1052F}"/>
                  </a:ext>
                </a:extLst>
              </p:cNvPr>
              <p:cNvSpPr txBox="1"/>
              <p:nvPr/>
            </p:nvSpPr>
            <p:spPr>
              <a:xfrm>
                <a:off x="8672293" y="4056395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(4,1) , (4,2) } </a:t>
                </a:r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A8A6B4DC-8758-8044-8A45-331B8CD10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93" y="4056395"/>
                <a:ext cx="1928825" cy="402354"/>
              </a:xfrm>
              <a:prstGeom prst="rect">
                <a:avLst/>
              </a:prstGeom>
              <a:blipFill>
                <a:blip r:embed="rId39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11E78468-EC48-D0C6-8D7A-E504736E3550}"/>
                  </a:ext>
                </a:extLst>
              </p:cNvPr>
              <p:cNvSpPr txBox="1"/>
              <p:nvPr/>
            </p:nvSpPr>
            <p:spPr>
              <a:xfrm>
                <a:off x="8672293" y="4474999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(4,2) , (4,3) } </a:t>
                </a:r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11E78468-EC48-D0C6-8D7A-E504736E3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93" y="4474999"/>
                <a:ext cx="1928825" cy="402354"/>
              </a:xfrm>
              <a:prstGeom prst="rect">
                <a:avLst/>
              </a:prstGeom>
              <a:blipFill>
                <a:blip r:embed="rId40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3D5062AC-9F63-C4BB-7698-DB5E10452F35}"/>
                  </a:ext>
                </a:extLst>
              </p:cNvPr>
              <p:cNvSpPr txBox="1"/>
              <p:nvPr/>
            </p:nvSpPr>
            <p:spPr>
              <a:xfrm>
                <a:off x="8672292" y="4948730"/>
                <a:ext cx="1928825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MX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600" dirty="0"/>
                  <a:t>= { (4,3) , (4,4) } </a:t>
                </a: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3D5062AC-9F63-C4BB-7698-DB5E10452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292" y="4948730"/>
                <a:ext cx="1928825" cy="402354"/>
              </a:xfrm>
              <a:prstGeom prst="rect">
                <a:avLst/>
              </a:prstGeom>
              <a:blipFill>
                <a:blip r:embed="rId41"/>
                <a:stretch>
                  <a:fillRect r="-3165" b="-9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92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3. Operaciones morfológicas básicas: Aplicaciones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BB5E23D-1F5C-80F1-3766-CC5EFD315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2" y="604692"/>
            <a:ext cx="3867656" cy="25700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BA2BECB-9BF2-1A85-3CBF-B8A4B52F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3508"/>
            <a:ext cx="3631938" cy="21843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F690522-1863-4498-3407-D3291455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02" y="3683230"/>
            <a:ext cx="4036685" cy="305212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7A1B2CD-F968-9660-33D8-53A28D2A1304}"/>
              </a:ext>
            </a:extLst>
          </p:cNvPr>
          <p:cNvSpPr txBox="1"/>
          <p:nvPr/>
        </p:nvSpPr>
        <p:spPr>
          <a:xfrm>
            <a:off x="1377950" y="3174771"/>
            <a:ext cx="160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Mejoramiento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BAFA86-8A74-2152-5EFB-26E37DF67771}"/>
              </a:ext>
            </a:extLst>
          </p:cNvPr>
          <p:cNvSpPr txBox="1"/>
          <p:nvPr/>
        </p:nvSpPr>
        <p:spPr>
          <a:xfrm>
            <a:off x="7464228" y="2587840"/>
            <a:ext cx="895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Bordes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7C8C96E-F8A1-F579-5879-39E6AF733CCB}"/>
              </a:ext>
            </a:extLst>
          </p:cNvPr>
          <p:cNvSpPr txBox="1"/>
          <p:nvPr/>
        </p:nvSpPr>
        <p:spPr>
          <a:xfrm>
            <a:off x="2502666" y="6344556"/>
            <a:ext cx="207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Filtrado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1C88E53-0BF6-5A18-42AE-E5D61D33049A}"/>
              </a:ext>
            </a:extLst>
          </p:cNvPr>
          <p:cNvSpPr txBox="1"/>
          <p:nvPr/>
        </p:nvSpPr>
        <p:spPr>
          <a:xfrm>
            <a:off x="8226072" y="5734956"/>
            <a:ext cx="1483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Contador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B52DC1C-A4A3-9950-93BB-4A94BF7A2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973" y="3619479"/>
            <a:ext cx="1440000" cy="184430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9D7F0B9-9AE9-AA39-A8DD-E1B517DB8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773" y="3735787"/>
            <a:ext cx="1440000" cy="172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2570207-A1E7-F6E3-6B38-0FC59795A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9573" y="3613941"/>
            <a:ext cx="1440000" cy="184984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8456059-EF2D-9525-ABA9-CF5AB4FD5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0373" y="3613941"/>
            <a:ext cx="1440000" cy="1849846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C89DBDB4-DD27-4A88-81B6-2ABAA9B0EBFE}"/>
              </a:ext>
            </a:extLst>
          </p:cNvPr>
          <p:cNvSpPr txBox="1"/>
          <p:nvPr/>
        </p:nvSpPr>
        <p:spPr>
          <a:xfrm>
            <a:off x="7894714" y="5414706"/>
            <a:ext cx="464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28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815AF8A-8D7C-D23F-5F1F-31FE66B51F07}"/>
              </a:ext>
            </a:extLst>
          </p:cNvPr>
          <p:cNvSpPr txBox="1"/>
          <p:nvPr/>
        </p:nvSpPr>
        <p:spPr>
          <a:xfrm>
            <a:off x="10786036" y="5414706"/>
            <a:ext cx="464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18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9CAC4FF-947A-FC4A-5BF1-A2B3A530109C}"/>
              </a:ext>
            </a:extLst>
          </p:cNvPr>
          <p:cNvSpPr txBox="1"/>
          <p:nvPr/>
        </p:nvSpPr>
        <p:spPr>
          <a:xfrm>
            <a:off x="9295236" y="5449969"/>
            <a:ext cx="464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37EB8C7B-A399-F536-A331-7C0CF337BB46}"/>
                  </a:ext>
                </a:extLst>
              </p:cNvPr>
              <p:cNvSpPr txBox="1"/>
              <p:nvPr/>
            </p:nvSpPr>
            <p:spPr>
              <a:xfrm>
                <a:off x="6847183" y="2978797"/>
                <a:ext cx="2095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37EB8C7B-A399-F536-A331-7C0CF337B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183" y="2978797"/>
                <a:ext cx="2095061" cy="276999"/>
              </a:xfrm>
              <a:prstGeom prst="rect">
                <a:avLst/>
              </a:prstGeom>
              <a:blipFill>
                <a:blip r:embed="rId9"/>
                <a:stretch>
                  <a:fillRect l="-3488" t="-4444" r="-3488" b="-3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59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F0260-9A2C-BAF5-FDFC-1FCFF5058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52"/>
            <a:ext cx="4907280" cy="35645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s-MX" sz="2000" b="1" dirty="0"/>
              <a:t>4. Operadores compuestos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7EFCF1-D3EF-945A-DA9B-BFA24EF0D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2" y="1259980"/>
            <a:ext cx="5400000" cy="3315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24C586-B1DE-25D2-3E83-DBD01CD9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00" y="1274221"/>
            <a:ext cx="5400000" cy="3286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631AB04-3AAA-7ACA-8539-AC085258D736}"/>
                  </a:ext>
                </a:extLst>
              </p:cNvPr>
              <p:cNvSpPr txBox="1"/>
              <p:nvPr/>
            </p:nvSpPr>
            <p:spPr>
              <a:xfrm>
                <a:off x="1692850" y="5321021"/>
                <a:ext cx="21864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⊖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631AB04-3AAA-7ACA-8539-AC085258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850" y="5321021"/>
                <a:ext cx="2186432" cy="276999"/>
              </a:xfrm>
              <a:prstGeom prst="rect">
                <a:avLst/>
              </a:prstGeom>
              <a:blipFill>
                <a:blip r:embed="rId4"/>
                <a:stretch>
                  <a:fillRect l="-2235" t="-2222" r="-1955" b="-2444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ACC6026-FDCE-D623-1639-982AE4BCAD55}"/>
                  </a:ext>
                </a:extLst>
              </p:cNvPr>
              <p:cNvSpPr txBox="1"/>
              <p:nvPr/>
            </p:nvSpPr>
            <p:spPr>
              <a:xfrm>
                <a:off x="8574089" y="5182521"/>
                <a:ext cx="2149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ACC6026-FDCE-D623-1639-982AE4BC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089" y="5182521"/>
                <a:ext cx="2149563" cy="276999"/>
              </a:xfrm>
              <a:prstGeom prst="rect">
                <a:avLst/>
              </a:prstGeom>
              <a:blipFill>
                <a:blip r:embed="rId5"/>
                <a:stretch>
                  <a:fillRect l="-2273" r="-1989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528D1FD0-DF59-3435-E48D-84F5CC2FE687}"/>
              </a:ext>
            </a:extLst>
          </p:cNvPr>
          <p:cNvSpPr txBox="1"/>
          <p:nvPr/>
        </p:nvSpPr>
        <p:spPr>
          <a:xfrm>
            <a:off x="2192448" y="550328"/>
            <a:ext cx="1382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200" dirty="0"/>
              <a:t>Apertura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8D97D8-EBC2-3AB9-8E2F-E668E1BC13CB}"/>
              </a:ext>
            </a:extLst>
          </p:cNvPr>
          <p:cNvSpPr txBox="1"/>
          <p:nvPr/>
        </p:nvSpPr>
        <p:spPr>
          <a:xfrm>
            <a:off x="8535358" y="547702"/>
            <a:ext cx="11135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200" dirty="0"/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29711911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0DA245C723384180BE628DF3359C91" ma:contentTypeVersion="4" ma:contentTypeDescription="Crear nuevo documento." ma:contentTypeScope="" ma:versionID="6e70f4828dc11b6c42983a17dec75d6a">
  <xsd:schema xmlns:xsd="http://www.w3.org/2001/XMLSchema" xmlns:xs="http://www.w3.org/2001/XMLSchema" xmlns:p="http://schemas.microsoft.com/office/2006/metadata/properties" xmlns:ns2="bd906eff-1762-41f4-bdae-a3c8ff4fded2" targetNamespace="http://schemas.microsoft.com/office/2006/metadata/properties" ma:root="true" ma:fieldsID="c275c72d81e36b95a8c0b42784863db0" ns2:_="">
    <xsd:import namespace="bd906eff-1762-41f4-bdae-a3c8ff4fde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06eff-1762-41f4-bdae-a3c8ff4fde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8AF624-F149-41D0-946A-DA6B72B7D4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F3D45A-C54E-489D-AA02-7974676214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906eff-1762-41f4-bdae-a3c8ff4fde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820</Words>
  <Application>Microsoft Office PowerPoint</Application>
  <PresentationFormat>Panorámica</PresentationFormat>
  <Paragraphs>141</Paragraphs>
  <Slides>20</Slides>
  <Notes>0</Notes>
  <HiddenSlides>1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de Office</vt:lpstr>
      <vt:lpstr>Morfología</vt:lpstr>
      <vt:lpstr>1. Morfología</vt:lpstr>
      <vt:lpstr>2. Elementos importantes</vt:lpstr>
      <vt:lpstr>3. Operaciones morfológicas básicas</vt:lpstr>
      <vt:lpstr>3. Operaciones morfológicas básicas: Ejercicio</vt:lpstr>
      <vt:lpstr>3. Operaciones morfológicas básicas: Ejercicio</vt:lpstr>
      <vt:lpstr>3. Operaciones morfológicas básicas: Ejercicio</vt:lpstr>
      <vt:lpstr>3. Operaciones morfológicas básicas: Aplicaciones</vt:lpstr>
      <vt:lpstr>4. Operadores compuestos</vt:lpstr>
      <vt:lpstr>4. Operadores compuestos: Aplicaciones</vt:lpstr>
      <vt:lpstr>4. Operadores compuestos: Aplicaciones</vt:lpstr>
      <vt:lpstr>5. Algoritmos morfológicos</vt:lpstr>
      <vt:lpstr>5. Algoritmos morfológicos</vt:lpstr>
      <vt:lpstr>5. Algoritmos morfológicos</vt:lpstr>
      <vt:lpstr>6. Morfología sobre grises</vt:lpstr>
      <vt:lpstr>6. Morfología sobre grises</vt:lpstr>
      <vt:lpstr>6. Morfología sobre grises</vt:lpstr>
      <vt:lpstr>6. Morfología sobre grises</vt:lpstr>
      <vt:lpstr>Comandos de Matlab para morfología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Reconstrucción de imagen</dc:title>
  <dc:creator>Eduardo Fragoso</dc:creator>
  <cp:lastModifiedBy>Rodrigo Emmanuel Flores Avalos</cp:lastModifiedBy>
  <cp:revision>114</cp:revision>
  <dcterms:created xsi:type="dcterms:W3CDTF">2023-11-08T00:23:18Z</dcterms:created>
  <dcterms:modified xsi:type="dcterms:W3CDTF">2023-11-19T21:59:06Z</dcterms:modified>
</cp:coreProperties>
</file>